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ffc00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25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45" name="Groupe 3"/>
          <p:cNvGrpSpPr/>
          <p:nvPr/>
        </p:nvGrpSpPr>
        <p:grpSpPr>
          <a:xfrm>
            <a:off x="0" y="367920"/>
            <a:ext cx="9143640" cy="6527520"/>
            <a:chOff x="0" y="367920"/>
            <a:chExt cx="9143640" cy="6527520"/>
          </a:xfrm>
        </p:grpSpPr>
        <p:sp>
          <p:nvSpPr>
            <p:cNvPr id="46" name="Rectangle 4"/>
            <p:cNvSpPr/>
            <p:nvPr/>
          </p:nvSpPr>
          <p:spPr>
            <a:xfrm>
              <a:off x="0" y="367920"/>
              <a:ext cx="9143640" cy="652752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47" name="ZoneTexte 5"/>
            <p:cNvSpPr/>
            <p:nvPr/>
          </p:nvSpPr>
          <p:spPr>
            <a:xfrm>
              <a:off x="2063880" y="3047400"/>
              <a:ext cx="5016240" cy="2527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</a:rPr>
                <a:t>CE2 : Je sais passer d’une représentation d’un nombre à une autre.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  <a:ea typeface="Microsoft YaHei"/>
                </a:rPr>
                <a:t>CM1 : </a:t>
              </a:r>
              <a:r>
                <a:rPr b="1" lang="fr-FR" sz="3200" spc="-1" strike="noStrike">
                  <a:solidFill>
                    <a:srgbClr val="ffffff"/>
                  </a:solidFill>
                  <a:latin typeface="Calibri"/>
                </a:rPr>
                <a:t>Je sais identifier la règle d’une suite logique.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48" name="Image 6" descr=""/>
            <p:cNvPicPr/>
            <p:nvPr/>
          </p:nvPicPr>
          <p:blipFill>
            <a:blip r:embed="rId1"/>
            <a:stretch/>
          </p:blipFill>
          <p:spPr>
            <a:xfrm>
              <a:off x="3654360" y="608760"/>
              <a:ext cx="1834920" cy="126576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nombre représenté en chiffres.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5" name="Rectangle 10"/>
          <p:cNvSpPr/>
          <p:nvPr/>
        </p:nvSpPr>
        <p:spPr>
          <a:xfrm>
            <a:off x="4483440" y="292248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96" name="Rectangle 11"/>
          <p:cNvSpPr/>
          <p:nvPr/>
        </p:nvSpPr>
        <p:spPr>
          <a:xfrm>
            <a:off x="4633920" y="292248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97" name="Rectangle 12"/>
          <p:cNvSpPr/>
          <p:nvPr/>
        </p:nvSpPr>
        <p:spPr>
          <a:xfrm>
            <a:off x="4483440" y="310032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98" name="Rectangle 13"/>
          <p:cNvSpPr/>
          <p:nvPr/>
        </p:nvSpPr>
        <p:spPr>
          <a:xfrm>
            <a:off x="4633920" y="310032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99" name="Rectangle 15"/>
          <p:cNvSpPr/>
          <p:nvPr/>
        </p:nvSpPr>
        <p:spPr>
          <a:xfrm>
            <a:off x="4483800" y="256680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00" name="Rectangle 17"/>
          <p:cNvSpPr/>
          <p:nvPr/>
        </p:nvSpPr>
        <p:spPr>
          <a:xfrm>
            <a:off x="4483800" y="274464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01" name="Rectangle 18"/>
          <p:cNvSpPr/>
          <p:nvPr/>
        </p:nvSpPr>
        <p:spPr>
          <a:xfrm>
            <a:off x="4634280" y="274464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02" name="Rectangle 19"/>
          <p:cNvSpPr/>
          <p:nvPr/>
        </p:nvSpPr>
        <p:spPr>
          <a:xfrm>
            <a:off x="4483800" y="292248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03" name="Cube 24"/>
          <p:cNvSpPr/>
          <p:nvPr/>
        </p:nvSpPr>
        <p:spPr>
          <a:xfrm>
            <a:off x="1831320" y="108000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04" name="Cube 25"/>
          <p:cNvSpPr/>
          <p:nvPr/>
        </p:nvSpPr>
        <p:spPr>
          <a:xfrm>
            <a:off x="704520" y="108000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05" name="Cube 26"/>
          <p:cNvSpPr/>
          <p:nvPr/>
        </p:nvSpPr>
        <p:spPr>
          <a:xfrm>
            <a:off x="2944080" y="108000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06" name="Cube 3"/>
          <p:cNvSpPr/>
          <p:nvPr/>
        </p:nvSpPr>
        <p:spPr>
          <a:xfrm>
            <a:off x="4070520" y="109008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07" name="Cube 4"/>
          <p:cNvSpPr/>
          <p:nvPr/>
        </p:nvSpPr>
        <p:spPr>
          <a:xfrm>
            <a:off x="1666440" y="235908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08" name="Cube 5"/>
          <p:cNvSpPr/>
          <p:nvPr/>
        </p:nvSpPr>
        <p:spPr>
          <a:xfrm>
            <a:off x="540000" y="235908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09" name="Cube 6"/>
          <p:cNvSpPr/>
          <p:nvPr/>
        </p:nvSpPr>
        <p:spPr>
          <a:xfrm>
            <a:off x="2779200" y="235908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10" name=""/>
          <p:cNvSpPr/>
          <p:nvPr/>
        </p:nvSpPr>
        <p:spPr>
          <a:xfrm>
            <a:off x="7920360" y="540360"/>
            <a:ext cx="1080000" cy="5400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1" name=""/>
          <p:cNvSpPr/>
          <p:nvPr/>
        </p:nvSpPr>
        <p:spPr>
          <a:xfrm>
            <a:off x="7740360" y="3780360"/>
            <a:ext cx="1260000" cy="5400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2" name=""/>
          <p:cNvSpPr/>
          <p:nvPr/>
        </p:nvSpPr>
        <p:spPr>
          <a:xfrm>
            <a:off x="180000" y="3600000"/>
            <a:ext cx="8820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3" name="Titre 7"/>
          <p:cNvSpPr txBox="1"/>
          <p:nvPr/>
        </p:nvSpPr>
        <p:spPr>
          <a:xfrm>
            <a:off x="295920" y="3875760"/>
            <a:ext cx="57438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 la suite des nombres.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4" name="ZoneTexte 29"/>
          <p:cNvSpPr/>
          <p:nvPr/>
        </p:nvSpPr>
        <p:spPr>
          <a:xfrm>
            <a:off x="540000" y="468000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140 – 150 – 145 – 155  - … - … - …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5" name="Groupe 3"/>
          <p:cNvGrpSpPr/>
          <p:nvPr/>
        </p:nvGrpSpPr>
        <p:grpSpPr>
          <a:xfrm>
            <a:off x="5400000" y="1620000"/>
            <a:ext cx="2540160" cy="1217880"/>
            <a:chOff x="5400000" y="1620000"/>
            <a:chExt cx="2540160" cy="1217880"/>
          </a:xfrm>
        </p:grpSpPr>
        <p:sp>
          <p:nvSpPr>
            <p:cNvPr id="316" name="Rectangle 8"/>
            <p:cNvSpPr/>
            <p:nvPr/>
          </p:nvSpPr>
          <p:spPr>
            <a:xfrm>
              <a:off x="6666840" y="1620000"/>
              <a:ext cx="636480" cy="444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17" name="Rectangle 9"/>
            <p:cNvSpPr/>
            <p:nvPr/>
          </p:nvSpPr>
          <p:spPr>
            <a:xfrm>
              <a:off x="7303680" y="1620000"/>
              <a:ext cx="636480" cy="444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18" name="Rectangle 10"/>
            <p:cNvSpPr/>
            <p:nvPr/>
          </p:nvSpPr>
          <p:spPr>
            <a:xfrm>
              <a:off x="6666840" y="2064600"/>
              <a:ext cx="636480" cy="773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19" name="Rectangle 14"/>
            <p:cNvSpPr/>
            <p:nvPr/>
          </p:nvSpPr>
          <p:spPr>
            <a:xfrm>
              <a:off x="7303680" y="2064600"/>
              <a:ext cx="636480" cy="773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20" name="Rectangle 15"/>
            <p:cNvSpPr/>
            <p:nvPr/>
          </p:nvSpPr>
          <p:spPr>
            <a:xfrm>
              <a:off x="6034680" y="1620000"/>
              <a:ext cx="636480" cy="44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21" name="Rectangle 16"/>
            <p:cNvSpPr/>
            <p:nvPr/>
          </p:nvSpPr>
          <p:spPr>
            <a:xfrm>
              <a:off x="6034680" y="2064600"/>
              <a:ext cx="636480" cy="773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22" name="Rectangle 17"/>
            <p:cNvSpPr/>
            <p:nvPr/>
          </p:nvSpPr>
          <p:spPr>
            <a:xfrm>
              <a:off x="5400000" y="1620000"/>
              <a:ext cx="636480" cy="44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23" name="Rectangle 18"/>
            <p:cNvSpPr/>
            <p:nvPr/>
          </p:nvSpPr>
          <p:spPr>
            <a:xfrm>
              <a:off x="5400000" y="2064600"/>
              <a:ext cx="636480" cy="773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3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6" name="ZoneTexte 21"/>
          <p:cNvSpPr/>
          <p:nvPr/>
        </p:nvSpPr>
        <p:spPr>
          <a:xfrm>
            <a:off x="7399080" y="2059920"/>
            <a:ext cx="3798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</a:rPr>
              <a:t>7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7" name="ZoneTexte 41"/>
          <p:cNvSpPr/>
          <p:nvPr/>
        </p:nvSpPr>
        <p:spPr>
          <a:xfrm>
            <a:off x="5502600" y="2064240"/>
            <a:ext cx="3798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ffc000"/>
                </a:solidFill>
                <a:latin typeface="Calibri"/>
              </a:rPr>
              <a:t>7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8" name="ZoneTexte 23"/>
          <p:cNvSpPr/>
          <p:nvPr/>
        </p:nvSpPr>
        <p:spPr>
          <a:xfrm>
            <a:off x="6119280" y="2059920"/>
            <a:ext cx="3798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b050"/>
                </a:solidFill>
                <a:latin typeface="Calibri"/>
              </a:rPr>
              <a:t>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9" name="ZoneTexte 22"/>
          <p:cNvSpPr/>
          <p:nvPr/>
        </p:nvSpPr>
        <p:spPr>
          <a:xfrm>
            <a:off x="6728400" y="2059920"/>
            <a:ext cx="3798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ff0000"/>
                </a:solidFill>
                <a:latin typeface="Calibri"/>
              </a:rPr>
              <a:t>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0" name="Rectangle 4"/>
          <p:cNvSpPr/>
          <p:nvPr/>
        </p:nvSpPr>
        <p:spPr>
          <a:xfrm>
            <a:off x="4483440" y="292248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1" name="Rectangle 5"/>
          <p:cNvSpPr/>
          <p:nvPr/>
        </p:nvSpPr>
        <p:spPr>
          <a:xfrm>
            <a:off x="4633920" y="292248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2" name="Rectangle 6"/>
          <p:cNvSpPr/>
          <p:nvPr/>
        </p:nvSpPr>
        <p:spPr>
          <a:xfrm>
            <a:off x="4483440" y="310032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3" name="Rectangle 7"/>
          <p:cNvSpPr/>
          <p:nvPr/>
        </p:nvSpPr>
        <p:spPr>
          <a:xfrm>
            <a:off x="4633920" y="310032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4" name="Rectangle 11"/>
          <p:cNvSpPr/>
          <p:nvPr/>
        </p:nvSpPr>
        <p:spPr>
          <a:xfrm>
            <a:off x="4483800" y="256680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5" name="Rectangle 12"/>
          <p:cNvSpPr/>
          <p:nvPr/>
        </p:nvSpPr>
        <p:spPr>
          <a:xfrm>
            <a:off x="4483800" y="274464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6" name="Rectangle 13"/>
          <p:cNvSpPr/>
          <p:nvPr/>
        </p:nvSpPr>
        <p:spPr>
          <a:xfrm>
            <a:off x="4634280" y="274464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7" name="Rectangle 20"/>
          <p:cNvSpPr/>
          <p:nvPr/>
        </p:nvSpPr>
        <p:spPr>
          <a:xfrm>
            <a:off x="4483800" y="292248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8" name="Cube 42"/>
          <p:cNvSpPr/>
          <p:nvPr/>
        </p:nvSpPr>
        <p:spPr>
          <a:xfrm>
            <a:off x="1831320" y="108000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39" name="Cube 43"/>
          <p:cNvSpPr/>
          <p:nvPr/>
        </p:nvSpPr>
        <p:spPr>
          <a:xfrm>
            <a:off x="704520" y="108000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40" name="Cube 44"/>
          <p:cNvSpPr/>
          <p:nvPr/>
        </p:nvSpPr>
        <p:spPr>
          <a:xfrm>
            <a:off x="2944080" y="108000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41" name="Cube 45"/>
          <p:cNvSpPr/>
          <p:nvPr/>
        </p:nvSpPr>
        <p:spPr>
          <a:xfrm>
            <a:off x="4070520" y="109008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42" name="Cube 46"/>
          <p:cNvSpPr/>
          <p:nvPr/>
        </p:nvSpPr>
        <p:spPr>
          <a:xfrm>
            <a:off x="1666440" y="235908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43" name="Cube 47"/>
          <p:cNvSpPr/>
          <p:nvPr/>
        </p:nvSpPr>
        <p:spPr>
          <a:xfrm>
            <a:off x="540000" y="235908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44" name="Cube 48"/>
          <p:cNvSpPr/>
          <p:nvPr/>
        </p:nvSpPr>
        <p:spPr>
          <a:xfrm>
            <a:off x="2779200" y="235908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45" name=""/>
          <p:cNvSpPr/>
          <p:nvPr/>
        </p:nvSpPr>
        <p:spPr>
          <a:xfrm>
            <a:off x="7920360" y="540360"/>
            <a:ext cx="1080000" cy="5400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6" name=""/>
          <p:cNvSpPr/>
          <p:nvPr/>
        </p:nvSpPr>
        <p:spPr>
          <a:xfrm>
            <a:off x="7740360" y="3780360"/>
            <a:ext cx="1260000" cy="5400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7" name=""/>
          <p:cNvSpPr/>
          <p:nvPr/>
        </p:nvSpPr>
        <p:spPr>
          <a:xfrm>
            <a:off x="180000" y="3600000"/>
            <a:ext cx="8820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8" name="ZoneTexte 30"/>
          <p:cNvSpPr/>
          <p:nvPr/>
        </p:nvSpPr>
        <p:spPr>
          <a:xfrm>
            <a:off x="540000" y="472248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140 – 150 – 145 – 155 - … - … - …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49" name="Groupe 11"/>
          <p:cNvGrpSpPr/>
          <p:nvPr/>
        </p:nvGrpSpPr>
        <p:grpSpPr>
          <a:xfrm>
            <a:off x="764280" y="3990600"/>
            <a:ext cx="1022400" cy="731520"/>
            <a:chOff x="764280" y="3990600"/>
            <a:chExt cx="1022400" cy="731520"/>
          </a:xfrm>
        </p:grpSpPr>
        <p:sp>
          <p:nvSpPr>
            <p:cNvPr id="350" name="Flèche : courbe vers le bas 8"/>
            <p:cNvSpPr/>
            <p:nvPr/>
          </p:nvSpPr>
          <p:spPr>
            <a:xfrm>
              <a:off x="764280" y="4377240"/>
              <a:ext cx="1022400" cy="34488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51" name="ZoneTexte 31"/>
            <p:cNvSpPr/>
            <p:nvPr/>
          </p:nvSpPr>
          <p:spPr>
            <a:xfrm>
              <a:off x="917640" y="3990600"/>
              <a:ext cx="7045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+10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352" name="Groupe 13"/>
          <p:cNvGrpSpPr/>
          <p:nvPr/>
        </p:nvGrpSpPr>
        <p:grpSpPr>
          <a:xfrm>
            <a:off x="2080080" y="3980520"/>
            <a:ext cx="1022400" cy="731520"/>
            <a:chOff x="2080080" y="3980520"/>
            <a:chExt cx="1022400" cy="731520"/>
          </a:xfrm>
        </p:grpSpPr>
        <p:sp>
          <p:nvSpPr>
            <p:cNvPr id="353" name="Flèche : courbe vers le bas 9"/>
            <p:cNvSpPr/>
            <p:nvPr/>
          </p:nvSpPr>
          <p:spPr>
            <a:xfrm>
              <a:off x="2080080" y="4367160"/>
              <a:ext cx="1022400" cy="34488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54" name="ZoneTexte 32"/>
            <p:cNvSpPr/>
            <p:nvPr/>
          </p:nvSpPr>
          <p:spPr>
            <a:xfrm>
              <a:off x="2233800" y="3980520"/>
              <a:ext cx="7045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-5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355" name="Groupe 14"/>
          <p:cNvGrpSpPr/>
          <p:nvPr/>
        </p:nvGrpSpPr>
        <p:grpSpPr>
          <a:xfrm>
            <a:off x="3423960" y="3960000"/>
            <a:ext cx="1022400" cy="731520"/>
            <a:chOff x="3423960" y="3960000"/>
            <a:chExt cx="1022400" cy="731520"/>
          </a:xfrm>
        </p:grpSpPr>
        <p:sp>
          <p:nvSpPr>
            <p:cNvPr id="356" name="Flèche : courbe vers le bas 11"/>
            <p:cNvSpPr/>
            <p:nvPr/>
          </p:nvSpPr>
          <p:spPr>
            <a:xfrm>
              <a:off x="3423960" y="4346640"/>
              <a:ext cx="1022400" cy="34488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57" name="ZoneTexte 33"/>
            <p:cNvSpPr/>
            <p:nvPr/>
          </p:nvSpPr>
          <p:spPr>
            <a:xfrm>
              <a:off x="3577320" y="3960000"/>
              <a:ext cx="7045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+10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58" name="ZoneTexte 34"/>
          <p:cNvSpPr/>
          <p:nvPr/>
        </p:nvSpPr>
        <p:spPr>
          <a:xfrm>
            <a:off x="5083560" y="4730760"/>
            <a:ext cx="3153600" cy="6382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150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–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160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–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155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7" dur="indefinite" restart="never" nodeType="tmRoot">
          <p:childTnLst>
            <p:seq>
              <p:cTn id="68" dur="indefinite" nodeType="mainSeq">
                <p:childTnLst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3" dur="500"/>
                                        <p:tgtEl>
                                          <p:spTgt spid="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8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3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8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nombre représenté en chiffres.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Rectangle 8"/>
          <p:cNvSpPr/>
          <p:nvPr/>
        </p:nvSpPr>
        <p:spPr>
          <a:xfrm>
            <a:off x="3220560" y="2380320"/>
            <a:ext cx="107640" cy="93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2" name="Rectangle 10"/>
          <p:cNvSpPr/>
          <p:nvPr/>
        </p:nvSpPr>
        <p:spPr>
          <a:xfrm>
            <a:off x="4053960" y="292248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3" name="Rectangle 11"/>
          <p:cNvSpPr/>
          <p:nvPr/>
        </p:nvSpPr>
        <p:spPr>
          <a:xfrm>
            <a:off x="4204440" y="292248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4" name="Rectangle 12"/>
          <p:cNvSpPr/>
          <p:nvPr/>
        </p:nvSpPr>
        <p:spPr>
          <a:xfrm>
            <a:off x="4053960" y="310032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5" name="Rectangle 13"/>
          <p:cNvSpPr/>
          <p:nvPr/>
        </p:nvSpPr>
        <p:spPr>
          <a:xfrm>
            <a:off x="4204440" y="310032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6" name="Rectangle 15"/>
          <p:cNvSpPr/>
          <p:nvPr/>
        </p:nvSpPr>
        <p:spPr>
          <a:xfrm>
            <a:off x="4054320" y="256680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7" name="Rectangle 16"/>
          <p:cNvSpPr/>
          <p:nvPr/>
        </p:nvSpPr>
        <p:spPr>
          <a:xfrm>
            <a:off x="4204800" y="256680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8" name="Rectangle 17"/>
          <p:cNvSpPr/>
          <p:nvPr/>
        </p:nvSpPr>
        <p:spPr>
          <a:xfrm>
            <a:off x="4054320" y="274464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9" name="Rectangle 18"/>
          <p:cNvSpPr/>
          <p:nvPr/>
        </p:nvSpPr>
        <p:spPr>
          <a:xfrm>
            <a:off x="4204800" y="274464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0" name="Rectangle 19"/>
          <p:cNvSpPr/>
          <p:nvPr/>
        </p:nvSpPr>
        <p:spPr>
          <a:xfrm>
            <a:off x="4054320" y="292248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1" name="Rectangle 22"/>
          <p:cNvSpPr/>
          <p:nvPr/>
        </p:nvSpPr>
        <p:spPr>
          <a:xfrm>
            <a:off x="900000" y="2380320"/>
            <a:ext cx="873360" cy="87336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2" name="Cube 24"/>
          <p:cNvSpPr/>
          <p:nvPr/>
        </p:nvSpPr>
        <p:spPr>
          <a:xfrm>
            <a:off x="2026440" y="108000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3" name="Cube 25"/>
          <p:cNvSpPr/>
          <p:nvPr/>
        </p:nvSpPr>
        <p:spPr>
          <a:xfrm>
            <a:off x="900000" y="108000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4" name="Cube 26"/>
          <p:cNvSpPr/>
          <p:nvPr/>
        </p:nvSpPr>
        <p:spPr>
          <a:xfrm>
            <a:off x="3186360" y="108000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5" name="Rectangle 27"/>
          <p:cNvSpPr/>
          <p:nvPr/>
        </p:nvSpPr>
        <p:spPr>
          <a:xfrm>
            <a:off x="2026440" y="2416320"/>
            <a:ext cx="873360" cy="87336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6" name="Rectangle 28"/>
          <p:cNvSpPr/>
          <p:nvPr/>
        </p:nvSpPr>
        <p:spPr>
          <a:xfrm>
            <a:off x="3403800" y="2380320"/>
            <a:ext cx="107640" cy="93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7" name="Rectangle 29"/>
          <p:cNvSpPr/>
          <p:nvPr/>
        </p:nvSpPr>
        <p:spPr>
          <a:xfrm>
            <a:off x="3600000" y="2380320"/>
            <a:ext cx="107640" cy="93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8" name="Rectangle 30"/>
          <p:cNvSpPr/>
          <p:nvPr/>
        </p:nvSpPr>
        <p:spPr>
          <a:xfrm>
            <a:off x="3783240" y="2380320"/>
            <a:ext cx="107640" cy="93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9" name=""/>
          <p:cNvSpPr/>
          <p:nvPr/>
        </p:nvSpPr>
        <p:spPr>
          <a:xfrm>
            <a:off x="180000" y="3600000"/>
            <a:ext cx="8820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"/>
          <p:cNvSpPr/>
          <p:nvPr/>
        </p:nvSpPr>
        <p:spPr>
          <a:xfrm>
            <a:off x="7920000" y="540000"/>
            <a:ext cx="1080000" cy="5400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"/>
          <p:cNvSpPr/>
          <p:nvPr/>
        </p:nvSpPr>
        <p:spPr>
          <a:xfrm>
            <a:off x="7740000" y="3780000"/>
            <a:ext cx="1260000" cy="5400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Titre 2"/>
          <p:cNvSpPr txBox="1"/>
          <p:nvPr/>
        </p:nvSpPr>
        <p:spPr>
          <a:xfrm>
            <a:off x="295560" y="3875400"/>
            <a:ext cx="57438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 la suite des nombres.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ZoneTexte 3"/>
          <p:cNvSpPr/>
          <p:nvPr/>
        </p:nvSpPr>
        <p:spPr>
          <a:xfrm>
            <a:off x="540000" y="468000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0 – 2 – 4 – 6 – 8 – 10 – 12 - … - … - …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19638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Rectangle 1"/>
          <p:cNvSpPr/>
          <p:nvPr/>
        </p:nvSpPr>
        <p:spPr>
          <a:xfrm>
            <a:off x="3220560" y="2380320"/>
            <a:ext cx="107640" cy="93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77" name="Rectangle 2"/>
          <p:cNvSpPr/>
          <p:nvPr/>
        </p:nvSpPr>
        <p:spPr>
          <a:xfrm>
            <a:off x="4053960" y="292248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78" name="Rectangle 21"/>
          <p:cNvSpPr/>
          <p:nvPr/>
        </p:nvSpPr>
        <p:spPr>
          <a:xfrm>
            <a:off x="4204440" y="292248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79" name="Rectangle 23"/>
          <p:cNvSpPr/>
          <p:nvPr/>
        </p:nvSpPr>
        <p:spPr>
          <a:xfrm>
            <a:off x="4053960" y="310032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0" name="Rectangle 34"/>
          <p:cNvSpPr/>
          <p:nvPr/>
        </p:nvSpPr>
        <p:spPr>
          <a:xfrm>
            <a:off x="4204440" y="310032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1" name="Rectangle 35"/>
          <p:cNvSpPr/>
          <p:nvPr/>
        </p:nvSpPr>
        <p:spPr>
          <a:xfrm>
            <a:off x="4054320" y="256680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2" name="Rectangle 36"/>
          <p:cNvSpPr/>
          <p:nvPr/>
        </p:nvSpPr>
        <p:spPr>
          <a:xfrm>
            <a:off x="4204800" y="256680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3" name="Rectangle 41"/>
          <p:cNvSpPr/>
          <p:nvPr/>
        </p:nvSpPr>
        <p:spPr>
          <a:xfrm>
            <a:off x="4054320" y="274464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4" name="Rectangle 43"/>
          <p:cNvSpPr/>
          <p:nvPr/>
        </p:nvSpPr>
        <p:spPr>
          <a:xfrm>
            <a:off x="4204800" y="274464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5" name="Rectangle 44"/>
          <p:cNvSpPr/>
          <p:nvPr/>
        </p:nvSpPr>
        <p:spPr>
          <a:xfrm>
            <a:off x="4054320" y="292248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6" name="Rectangle 46"/>
          <p:cNvSpPr/>
          <p:nvPr/>
        </p:nvSpPr>
        <p:spPr>
          <a:xfrm>
            <a:off x="900000" y="2380320"/>
            <a:ext cx="873360" cy="87336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7" name="Cube 1"/>
          <p:cNvSpPr/>
          <p:nvPr/>
        </p:nvSpPr>
        <p:spPr>
          <a:xfrm>
            <a:off x="2026440" y="108000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8" name="Cube 2"/>
          <p:cNvSpPr/>
          <p:nvPr/>
        </p:nvSpPr>
        <p:spPr>
          <a:xfrm>
            <a:off x="900000" y="108000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9" name="Cube 8"/>
          <p:cNvSpPr/>
          <p:nvPr/>
        </p:nvSpPr>
        <p:spPr>
          <a:xfrm>
            <a:off x="3186360" y="108000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0" name="Rectangle 47"/>
          <p:cNvSpPr/>
          <p:nvPr/>
        </p:nvSpPr>
        <p:spPr>
          <a:xfrm>
            <a:off x="2026440" y="2416320"/>
            <a:ext cx="873360" cy="87336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1" name="Rectangle 48"/>
          <p:cNvSpPr/>
          <p:nvPr/>
        </p:nvSpPr>
        <p:spPr>
          <a:xfrm>
            <a:off x="3403800" y="2380320"/>
            <a:ext cx="107640" cy="93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2" name="Rectangle 50"/>
          <p:cNvSpPr/>
          <p:nvPr/>
        </p:nvSpPr>
        <p:spPr>
          <a:xfrm>
            <a:off x="3600000" y="2380320"/>
            <a:ext cx="107640" cy="93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3" name="Rectangle 51"/>
          <p:cNvSpPr/>
          <p:nvPr/>
        </p:nvSpPr>
        <p:spPr>
          <a:xfrm>
            <a:off x="3783240" y="2380320"/>
            <a:ext cx="107640" cy="93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4" name=""/>
          <p:cNvSpPr/>
          <p:nvPr/>
        </p:nvSpPr>
        <p:spPr>
          <a:xfrm>
            <a:off x="180000" y="3600000"/>
            <a:ext cx="8820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"/>
          <p:cNvSpPr/>
          <p:nvPr/>
        </p:nvSpPr>
        <p:spPr>
          <a:xfrm>
            <a:off x="7920000" y="540000"/>
            <a:ext cx="1080000" cy="5400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"/>
          <p:cNvSpPr/>
          <p:nvPr/>
        </p:nvSpPr>
        <p:spPr>
          <a:xfrm>
            <a:off x="7740000" y="3780000"/>
            <a:ext cx="1260000" cy="5400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97" name="Groupe 1"/>
          <p:cNvGrpSpPr/>
          <p:nvPr/>
        </p:nvGrpSpPr>
        <p:grpSpPr>
          <a:xfrm>
            <a:off x="5400000" y="1620000"/>
            <a:ext cx="2540160" cy="1217880"/>
            <a:chOff x="5400000" y="1620000"/>
            <a:chExt cx="2540160" cy="1217880"/>
          </a:xfrm>
        </p:grpSpPr>
        <p:sp>
          <p:nvSpPr>
            <p:cNvPr id="98" name="Rectangle 52"/>
            <p:cNvSpPr/>
            <p:nvPr/>
          </p:nvSpPr>
          <p:spPr>
            <a:xfrm>
              <a:off x="6666840" y="1620000"/>
              <a:ext cx="636480" cy="444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9" name="Rectangle 53"/>
            <p:cNvSpPr/>
            <p:nvPr/>
          </p:nvSpPr>
          <p:spPr>
            <a:xfrm>
              <a:off x="7303680" y="1620000"/>
              <a:ext cx="636480" cy="444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0" name="Rectangle 54"/>
            <p:cNvSpPr/>
            <p:nvPr/>
          </p:nvSpPr>
          <p:spPr>
            <a:xfrm>
              <a:off x="6666840" y="2064600"/>
              <a:ext cx="636480" cy="773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1" name="Rectangle 55"/>
            <p:cNvSpPr/>
            <p:nvPr/>
          </p:nvSpPr>
          <p:spPr>
            <a:xfrm>
              <a:off x="7303680" y="2064600"/>
              <a:ext cx="636480" cy="773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2" name="Rectangle 56"/>
            <p:cNvSpPr/>
            <p:nvPr/>
          </p:nvSpPr>
          <p:spPr>
            <a:xfrm>
              <a:off x="6034680" y="1620000"/>
              <a:ext cx="636480" cy="44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3" name="Rectangle 57"/>
            <p:cNvSpPr/>
            <p:nvPr/>
          </p:nvSpPr>
          <p:spPr>
            <a:xfrm>
              <a:off x="6034680" y="2064600"/>
              <a:ext cx="636480" cy="773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4" name="Rectangle 58"/>
            <p:cNvSpPr/>
            <p:nvPr/>
          </p:nvSpPr>
          <p:spPr>
            <a:xfrm>
              <a:off x="5400000" y="1620000"/>
              <a:ext cx="636480" cy="44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5" name="Rectangle 59"/>
            <p:cNvSpPr/>
            <p:nvPr/>
          </p:nvSpPr>
          <p:spPr>
            <a:xfrm>
              <a:off x="5400000" y="2064600"/>
              <a:ext cx="636480" cy="773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106" name="ZoneTexte 2"/>
          <p:cNvSpPr/>
          <p:nvPr/>
        </p:nvSpPr>
        <p:spPr>
          <a:xfrm>
            <a:off x="7378920" y="2059920"/>
            <a:ext cx="3798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</a:rPr>
              <a:t>8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ZoneTexte 4"/>
          <p:cNvSpPr/>
          <p:nvPr/>
        </p:nvSpPr>
        <p:spPr>
          <a:xfrm>
            <a:off x="5482440" y="2064240"/>
            <a:ext cx="3798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ffc000"/>
                </a:solidFill>
                <a:latin typeface="Calibri"/>
              </a:rPr>
              <a:t>3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ZoneTexte 6"/>
          <p:cNvSpPr/>
          <p:nvPr/>
        </p:nvSpPr>
        <p:spPr>
          <a:xfrm>
            <a:off x="6099120" y="2059920"/>
            <a:ext cx="3798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b050"/>
                </a:solidFill>
                <a:latin typeface="Calibri"/>
              </a:rPr>
              <a:t>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ZoneTexte 7"/>
          <p:cNvSpPr/>
          <p:nvPr/>
        </p:nvSpPr>
        <p:spPr>
          <a:xfrm>
            <a:off x="6708240" y="2059920"/>
            <a:ext cx="3798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ff0000"/>
                </a:solidFill>
                <a:latin typeface="Calibri"/>
              </a:rPr>
              <a:t>4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ZoneTexte 1"/>
          <p:cNvSpPr/>
          <p:nvPr/>
        </p:nvSpPr>
        <p:spPr>
          <a:xfrm>
            <a:off x="540000" y="468000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0 – 2 – 4 – 6 – 8 – 10 – 12 - </a:t>
            </a:r>
            <a:r>
              <a:rPr b="0" lang="fr-FR" sz="3600" spc="-1" strike="noStrike">
                <a:solidFill>
                  <a:srgbClr val="00b050"/>
                </a:solidFill>
                <a:latin typeface="Calibri"/>
              </a:rPr>
              <a:t>14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- </a:t>
            </a:r>
            <a:r>
              <a:rPr b="0" lang="fr-FR" sz="3600" spc="-1" strike="noStrike">
                <a:solidFill>
                  <a:srgbClr val="00b050"/>
                </a:solidFill>
                <a:latin typeface="Calibri"/>
              </a:rPr>
              <a:t>16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- </a:t>
            </a:r>
            <a:r>
              <a:rPr b="0" lang="fr-FR" sz="3600" spc="-1" strike="noStrike">
                <a:solidFill>
                  <a:srgbClr val="00b050"/>
                </a:solidFill>
                <a:latin typeface="Calibri"/>
              </a:rPr>
              <a:t>18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nombre représenté en chiffres.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Rectangle 8"/>
          <p:cNvSpPr/>
          <p:nvPr/>
        </p:nvSpPr>
        <p:spPr>
          <a:xfrm>
            <a:off x="3220560" y="2380320"/>
            <a:ext cx="107640" cy="93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4" name="Rectangle 22"/>
          <p:cNvSpPr/>
          <p:nvPr/>
        </p:nvSpPr>
        <p:spPr>
          <a:xfrm>
            <a:off x="900000" y="2380320"/>
            <a:ext cx="873360" cy="87336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5" name="Cube 24"/>
          <p:cNvSpPr/>
          <p:nvPr/>
        </p:nvSpPr>
        <p:spPr>
          <a:xfrm>
            <a:off x="2026440" y="108000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6" name="Cube 25"/>
          <p:cNvSpPr/>
          <p:nvPr/>
        </p:nvSpPr>
        <p:spPr>
          <a:xfrm>
            <a:off x="900000" y="108000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7" name="Rectangle 28"/>
          <p:cNvSpPr/>
          <p:nvPr/>
        </p:nvSpPr>
        <p:spPr>
          <a:xfrm>
            <a:off x="3403800" y="2380320"/>
            <a:ext cx="107640" cy="93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8" name="Rectangle 29"/>
          <p:cNvSpPr/>
          <p:nvPr/>
        </p:nvSpPr>
        <p:spPr>
          <a:xfrm>
            <a:off x="3600000" y="2380320"/>
            <a:ext cx="107640" cy="93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9" name="Rectangle 3"/>
          <p:cNvSpPr/>
          <p:nvPr/>
        </p:nvSpPr>
        <p:spPr>
          <a:xfrm>
            <a:off x="1959120" y="2380320"/>
            <a:ext cx="873360" cy="87336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0" name="Rectangle 4"/>
          <p:cNvSpPr/>
          <p:nvPr/>
        </p:nvSpPr>
        <p:spPr>
          <a:xfrm>
            <a:off x="3403800" y="1176480"/>
            <a:ext cx="873360" cy="87336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1" name="Rectangle 5"/>
          <p:cNvSpPr/>
          <p:nvPr/>
        </p:nvSpPr>
        <p:spPr>
          <a:xfrm>
            <a:off x="4462920" y="1176480"/>
            <a:ext cx="873360" cy="87336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2" name=""/>
          <p:cNvSpPr/>
          <p:nvPr/>
        </p:nvSpPr>
        <p:spPr>
          <a:xfrm>
            <a:off x="7920360" y="540360"/>
            <a:ext cx="1080000" cy="5400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"/>
          <p:cNvSpPr/>
          <p:nvPr/>
        </p:nvSpPr>
        <p:spPr>
          <a:xfrm>
            <a:off x="7740360" y="3780360"/>
            <a:ext cx="1260000" cy="5400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"/>
          <p:cNvSpPr/>
          <p:nvPr/>
        </p:nvSpPr>
        <p:spPr>
          <a:xfrm>
            <a:off x="180000" y="3600000"/>
            <a:ext cx="8820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Titre 4"/>
          <p:cNvSpPr txBox="1"/>
          <p:nvPr/>
        </p:nvSpPr>
        <p:spPr>
          <a:xfrm>
            <a:off x="295920" y="3875760"/>
            <a:ext cx="57438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 la suite des nombres.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ZoneTexte 8"/>
          <p:cNvSpPr/>
          <p:nvPr/>
        </p:nvSpPr>
        <p:spPr>
          <a:xfrm>
            <a:off x="540000" y="468000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13 – 23 – 33 – 43 – 53  - … - … - …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" name="Groupe 3"/>
          <p:cNvGrpSpPr/>
          <p:nvPr/>
        </p:nvGrpSpPr>
        <p:grpSpPr>
          <a:xfrm>
            <a:off x="5400000" y="1620000"/>
            <a:ext cx="2540160" cy="1217880"/>
            <a:chOff x="5400000" y="1620000"/>
            <a:chExt cx="2540160" cy="1217880"/>
          </a:xfrm>
        </p:grpSpPr>
        <p:sp>
          <p:nvSpPr>
            <p:cNvPr id="128" name="Rectangle 8"/>
            <p:cNvSpPr/>
            <p:nvPr/>
          </p:nvSpPr>
          <p:spPr>
            <a:xfrm>
              <a:off x="6666840" y="1620000"/>
              <a:ext cx="636480" cy="444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9" name="Rectangle 9"/>
            <p:cNvSpPr/>
            <p:nvPr/>
          </p:nvSpPr>
          <p:spPr>
            <a:xfrm>
              <a:off x="7303680" y="1620000"/>
              <a:ext cx="636480" cy="444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0" name="Rectangle 10"/>
            <p:cNvSpPr/>
            <p:nvPr/>
          </p:nvSpPr>
          <p:spPr>
            <a:xfrm>
              <a:off x="6666840" y="2064600"/>
              <a:ext cx="636480" cy="773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31" name="Rectangle 14"/>
            <p:cNvSpPr/>
            <p:nvPr/>
          </p:nvSpPr>
          <p:spPr>
            <a:xfrm>
              <a:off x="7303680" y="2064600"/>
              <a:ext cx="636480" cy="773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32" name="Rectangle 15"/>
            <p:cNvSpPr/>
            <p:nvPr/>
          </p:nvSpPr>
          <p:spPr>
            <a:xfrm>
              <a:off x="6034680" y="1620000"/>
              <a:ext cx="636480" cy="44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3" name="Rectangle 16"/>
            <p:cNvSpPr/>
            <p:nvPr/>
          </p:nvSpPr>
          <p:spPr>
            <a:xfrm>
              <a:off x="6034680" y="2064600"/>
              <a:ext cx="636480" cy="773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34" name="Rectangle 17"/>
            <p:cNvSpPr/>
            <p:nvPr/>
          </p:nvSpPr>
          <p:spPr>
            <a:xfrm>
              <a:off x="5400000" y="1620000"/>
              <a:ext cx="636480" cy="44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5" name="Rectangle 18"/>
            <p:cNvSpPr/>
            <p:nvPr/>
          </p:nvSpPr>
          <p:spPr>
            <a:xfrm>
              <a:off x="5400000" y="2064600"/>
              <a:ext cx="636480" cy="773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8" name="ZoneTexte 21"/>
          <p:cNvSpPr/>
          <p:nvPr/>
        </p:nvSpPr>
        <p:spPr>
          <a:xfrm>
            <a:off x="7416000" y="2062800"/>
            <a:ext cx="3798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</a:rPr>
              <a:t>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ZoneTexte 41"/>
          <p:cNvSpPr/>
          <p:nvPr/>
        </p:nvSpPr>
        <p:spPr>
          <a:xfrm>
            <a:off x="5526000" y="2070000"/>
            <a:ext cx="3798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ffc000"/>
                </a:solidFill>
                <a:latin typeface="Calibri"/>
              </a:rPr>
              <a:t>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ZoneTexte 23"/>
          <p:cNvSpPr/>
          <p:nvPr/>
        </p:nvSpPr>
        <p:spPr>
          <a:xfrm>
            <a:off x="6196680" y="2064960"/>
            <a:ext cx="3798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b050"/>
                </a:solidFill>
                <a:latin typeface="Calibri"/>
              </a:rPr>
              <a:t>4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ZoneTexte 22"/>
          <p:cNvSpPr/>
          <p:nvPr/>
        </p:nvSpPr>
        <p:spPr>
          <a:xfrm>
            <a:off x="6805800" y="2064960"/>
            <a:ext cx="3798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ff0000"/>
                </a:solidFill>
                <a:latin typeface="Calibri"/>
              </a:rPr>
              <a:t>3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Rectangle 4"/>
          <p:cNvSpPr/>
          <p:nvPr/>
        </p:nvSpPr>
        <p:spPr>
          <a:xfrm>
            <a:off x="3220560" y="2380320"/>
            <a:ext cx="107640" cy="93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3" name="Rectangle 5"/>
          <p:cNvSpPr/>
          <p:nvPr/>
        </p:nvSpPr>
        <p:spPr>
          <a:xfrm>
            <a:off x="900000" y="2380320"/>
            <a:ext cx="873360" cy="87336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4" name="Cube 6"/>
          <p:cNvSpPr/>
          <p:nvPr/>
        </p:nvSpPr>
        <p:spPr>
          <a:xfrm>
            <a:off x="2026440" y="108000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5" name="Cube 7"/>
          <p:cNvSpPr/>
          <p:nvPr/>
        </p:nvSpPr>
        <p:spPr>
          <a:xfrm>
            <a:off x="900000" y="108000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6" name="Rectangle 11"/>
          <p:cNvSpPr/>
          <p:nvPr/>
        </p:nvSpPr>
        <p:spPr>
          <a:xfrm>
            <a:off x="3403800" y="2380320"/>
            <a:ext cx="107640" cy="93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7" name="Rectangle 12"/>
          <p:cNvSpPr/>
          <p:nvPr/>
        </p:nvSpPr>
        <p:spPr>
          <a:xfrm>
            <a:off x="3600000" y="2380320"/>
            <a:ext cx="107640" cy="93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8" name="Rectangle 13"/>
          <p:cNvSpPr/>
          <p:nvPr/>
        </p:nvSpPr>
        <p:spPr>
          <a:xfrm>
            <a:off x="1959120" y="2380320"/>
            <a:ext cx="873360" cy="87336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9" name="Rectangle 20"/>
          <p:cNvSpPr/>
          <p:nvPr/>
        </p:nvSpPr>
        <p:spPr>
          <a:xfrm>
            <a:off x="3403800" y="1176480"/>
            <a:ext cx="873360" cy="87336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0" name="Rectangle 42"/>
          <p:cNvSpPr/>
          <p:nvPr/>
        </p:nvSpPr>
        <p:spPr>
          <a:xfrm>
            <a:off x="4462920" y="1176480"/>
            <a:ext cx="873360" cy="87336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1" name=""/>
          <p:cNvSpPr/>
          <p:nvPr/>
        </p:nvSpPr>
        <p:spPr>
          <a:xfrm>
            <a:off x="7920360" y="540360"/>
            <a:ext cx="1080000" cy="5400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"/>
          <p:cNvSpPr/>
          <p:nvPr/>
        </p:nvSpPr>
        <p:spPr>
          <a:xfrm>
            <a:off x="7740360" y="3780360"/>
            <a:ext cx="1260000" cy="5400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"/>
          <p:cNvSpPr/>
          <p:nvPr/>
        </p:nvSpPr>
        <p:spPr>
          <a:xfrm>
            <a:off x="180000" y="3600000"/>
            <a:ext cx="8820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ZoneTexte 9"/>
          <p:cNvSpPr/>
          <p:nvPr/>
        </p:nvSpPr>
        <p:spPr>
          <a:xfrm>
            <a:off x="540000" y="470016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13 – 23 – 33 – 43 – 53  - … - … - …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55" name="Groupe 8"/>
          <p:cNvGrpSpPr/>
          <p:nvPr/>
        </p:nvGrpSpPr>
        <p:grpSpPr>
          <a:xfrm>
            <a:off x="764280" y="3968280"/>
            <a:ext cx="1022400" cy="731520"/>
            <a:chOff x="764280" y="3968280"/>
            <a:chExt cx="1022400" cy="731520"/>
          </a:xfrm>
        </p:grpSpPr>
        <p:sp>
          <p:nvSpPr>
            <p:cNvPr id="156" name="Flèche : courbe vers le bas 6"/>
            <p:cNvSpPr/>
            <p:nvPr/>
          </p:nvSpPr>
          <p:spPr>
            <a:xfrm>
              <a:off x="764280" y="4354920"/>
              <a:ext cx="1022400" cy="34488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57" name="ZoneTexte 10"/>
            <p:cNvSpPr/>
            <p:nvPr/>
          </p:nvSpPr>
          <p:spPr>
            <a:xfrm>
              <a:off x="917640" y="3968280"/>
              <a:ext cx="7045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+10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58" name="Groupe 9"/>
          <p:cNvGrpSpPr/>
          <p:nvPr/>
        </p:nvGrpSpPr>
        <p:grpSpPr>
          <a:xfrm>
            <a:off x="1762920" y="3967560"/>
            <a:ext cx="1022400" cy="731520"/>
            <a:chOff x="1762920" y="3967560"/>
            <a:chExt cx="1022400" cy="731520"/>
          </a:xfrm>
        </p:grpSpPr>
        <p:sp>
          <p:nvSpPr>
            <p:cNvPr id="159" name="Flèche : courbe vers le bas 10"/>
            <p:cNvSpPr/>
            <p:nvPr/>
          </p:nvSpPr>
          <p:spPr>
            <a:xfrm>
              <a:off x="1762920" y="4354200"/>
              <a:ext cx="1022400" cy="34488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60" name="ZoneTexte 11"/>
            <p:cNvSpPr/>
            <p:nvPr/>
          </p:nvSpPr>
          <p:spPr>
            <a:xfrm>
              <a:off x="1916280" y="3967560"/>
              <a:ext cx="7045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+10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61" name="Groupe 12"/>
          <p:cNvGrpSpPr/>
          <p:nvPr/>
        </p:nvGrpSpPr>
        <p:grpSpPr>
          <a:xfrm>
            <a:off x="2750760" y="3960000"/>
            <a:ext cx="1022400" cy="731520"/>
            <a:chOff x="2750760" y="3960000"/>
            <a:chExt cx="1022400" cy="731520"/>
          </a:xfrm>
        </p:grpSpPr>
        <p:sp>
          <p:nvSpPr>
            <p:cNvPr id="162" name="Flèche : courbe vers le bas 13"/>
            <p:cNvSpPr/>
            <p:nvPr/>
          </p:nvSpPr>
          <p:spPr>
            <a:xfrm>
              <a:off x="2750760" y="4346640"/>
              <a:ext cx="1022400" cy="34488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63" name="ZoneTexte 14"/>
            <p:cNvSpPr/>
            <p:nvPr/>
          </p:nvSpPr>
          <p:spPr>
            <a:xfrm>
              <a:off x="2904120" y="3960000"/>
              <a:ext cx="7045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+10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64" name="ZoneTexte 12"/>
          <p:cNvSpPr/>
          <p:nvPr/>
        </p:nvSpPr>
        <p:spPr>
          <a:xfrm>
            <a:off x="5083560" y="4708440"/>
            <a:ext cx="2566080" cy="6382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63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–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73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–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83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nombre représenté en chiffres.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7" name="Rectangle 10"/>
          <p:cNvSpPr/>
          <p:nvPr/>
        </p:nvSpPr>
        <p:spPr>
          <a:xfrm>
            <a:off x="2811240" y="3053520"/>
            <a:ext cx="78120" cy="784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8" name="Rectangle 11"/>
          <p:cNvSpPr/>
          <p:nvPr/>
        </p:nvSpPr>
        <p:spPr>
          <a:xfrm>
            <a:off x="2920680" y="3053520"/>
            <a:ext cx="78120" cy="784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9" name="Rectangle 12"/>
          <p:cNvSpPr/>
          <p:nvPr/>
        </p:nvSpPr>
        <p:spPr>
          <a:xfrm>
            <a:off x="2811240" y="3183120"/>
            <a:ext cx="78120" cy="784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0" name="Rectangle 13"/>
          <p:cNvSpPr/>
          <p:nvPr/>
        </p:nvSpPr>
        <p:spPr>
          <a:xfrm>
            <a:off x="2920680" y="3183120"/>
            <a:ext cx="78120" cy="784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1" name="Rectangle 17"/>
          <p:cNvSpPr/>
          <p:nvPr/>
        </p:nvSpPr>
        <p:spPr>
          <a:xfrm>
            <a:off x="2811600" y="2923920"/>
            <a:ext cx="78480" cy="784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2" name="Rectangle 18"/>
          <p:cNvSpPr/>
          <p:nvPr/>
        </p:nvSpPr>
        <p:spPr>
          <a:xfrm>
            <a:off x="2921040" y="2923920"/>
            <a:ext cx="78480" cy="784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3" name="Rectangle 19"/>
          <p:cNvSpPr/>
          <p:nvPr/>
        </p:nvSpPr>
        <p:spPr>
          <a:xfrm>
            <a:off x="2811600" y="3053520"/>
            <a:ext cx="78480" cy="784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4" name="Rectangle 22"/>
          <p:cNvSpPr/>
          <p:nvPr/>
        </p:nvSpPr>
        <p:spPr>
          <a:xfrm>
            <a:off x="900000" y="2830680"/>
            <a:ext cx="635760" cy="63612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5" name="Cube 24"/>
          <p:cNvSpPr/>
          <p:nvPr/>
        </p:nvSpPr>
        <p:spPr>
          <a:xfrm>
            <a:off x="1720080" y="1882800"/>
            <a:ext cx="819720" cy="82044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6" name="Cube 25"/>
          <p:cNvSpPr/>
          <p:nvPr/>
        </p:nvSpPr>
        <p:spPr>
          <a:xfrm>
            <a:off x="900000" y="1882800"/>
            <a:ext cx="819720" cy="82044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7" name="Cube 26"/>
          <p:cNvSpPr/>
          <p:nvPr/>
        </p:nvSpPr>
        <p:spPr>
          <a:xfrm>
            <a:off x="2564640" y="1882800"/>
            <a:ext cx="819720" cy="82044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8" name="Rectangle 27"/>
          <p:cNvSpPr/>
          <p:nvPr/>
        </p:nvSpPr>
        <p:spPr>
          <a:xfrm>
            <a:off x="1784520" y="2830680"/>
            <a:ext cx="635760" cy="63612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9" name="Cube 3"/>
          <p:cNvSpPr/>
          <p:nvPr/>
        </p:nvSpPr>
        <p:spPr>
          <a:xfrm>
            <a:off x="1744920" y="1080000"/>
            <a:ext cx="820080" cy="82080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0" name="Cube 4"/>
          <p:cNvSpPr/>
          <p:nvPr/>
        </p:nvSpPr>
        <p:spPr>
          <a:xfrm>
            <a:off x="924840" y="1080000"/>
            <a:ext cx="819720" cy="82080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1" name="Cube 5"/>
          <p:cNvSpPr/>
          <p:nvPr/>
        </p:nvSpPr>
        <p:spPr>
          <a:xfrm>
            <a:off x="2589480" y="1080000"/>
            <a:ext cx="819720" cy="82080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2" name="Rectangle 6"/>
          <p:cNvSpPr/>
          <p:nvPr/>
        </p:nvSpPr>
        <p:spPr>
          <a:xfrm>
            <a:off x="1068840" y="2963520"/>
            <a:ext cx="635760" cy="63648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3" name=""/>
          <p:cNvSpPr/>
          <p:nvPr/>
        </p:nvSpPr>
        <p:spPr>
          <a:xfrm>
            <a:off x="7920360" y="540360"/>
            <a:ext cx="1080000" cy="5400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"/>
          <p:cNvSpPr/>
          <p:nvPr/>
        </p:nvSpPr>
        <p:spPr>
          <a:xfrm>
            <a:off x="7740360" y="3780360"/>
            <a:ext cx="1260000" cy="5400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"/>
          <p:cNvSpPr/>
          <p:nvPr/>
        </p:nvSpPr>
        <p:spPr>
          <a:xfrm>
            <a:off x="180000" y="3600000"/>
            <a:ext cx="8820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Titre 5"/>
          <p:cNvSpPr txBox="1"/>
          <p:nvPr/>
        </p:nvSpPr>
        <p:spPr>
          <a:xfrm>
            <a:off x="295920" y="3875760"/>
            <a:ext cx="57438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 la suite des nombres.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7" name="ZoneTexte 13"/>
          <p:cNvSpPr/>
          <p:nvPr/>
        </p:nvSpPr>
        <p:spPr>
          <a:xfrm>
            <a:off x="540000" y="468000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133 – 122 – 111 – 100  - … - … - …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8" name="Groupe 3"/>
          <p:cNvGrpSpPr/>
          <p:nvPr/>
        </p:nvGrpSpPr>
        <p:grpSpPr>
          <a:xfrm>
            <a:off x="5400000" y="1620000"/>
            <a:ext cx="2540160" cy="1217880"/>
            <a:chOff x="5400000" y="1620000"/>
            <a:chExt cx="2540160" cy="1217880"/>
          </a:xfrm>
        </p:grpSpPr>
        <p:sp>
          <p:nvSpPr>
            <p:cNvPr id="189" name="Rectangle 8"/>
            <p:cNvSpPr/>
            <p:nvPr/>
          </p:nvSpPr>
          <p:spPr>
            <a:xfrm>
              <a:off x="6666840" y="1620000"/>
              <a:ext cx="636480" cy="444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0" name="Rectangle 9"/>
            <p:cNvSpPr/>
            <p:nvPr/>
          </p:nvSpPr>
          <p:spPr>
            <a:xfrm>
              <a:off x="7303680" y="1620000"/>
              <a:ext cx="636480" cy="444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1" name="Rectangle 10"/>
            <p:cNvSpPr/>
            <p:nvPr/>
          </p:nvSpPr>
          <p:spPr>
            <a:xfrm>
              <a:off x="6666840" y="2064600"/>
              <a:ext cx="636480" cy="773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92" name="Rectangle 14"/>
            <p:cNvSpPr/>
            <p:nvPr/>
          </p:nvSpPr>
          <p:spPr>
            <a:xfrm>
              <a:off x="7303680" y="2064600"/>
              <a:ext cx="636480" cy="773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93" name="Rectangle 15"/>
            <p:cNvSpPr/>
            <p:nvPr/>
          </p:nvSpPr>
          <p:spPr>
            <a:xfrm>
              <a:off x="6034680" y="1620000"/>
              <a:ext cx="636480" cy="44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4" name="Rectangle 16"/>
            <p:cNvSpPr/>
            <p:nvPr/>
          </p:nvSpPr>
          <p:spPr>
            <a:xfrm>
              <a:off x="6034680" y="2064600"/>
              <a:ext cx="636480" cy="773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95" name="Rectangle 17"/>
            <p:cNvSpPr/>
            <p:nvPr/>
          </p:nvSpPr>
          <p:spPr>
            <a:xfrm>
              <a:off x="5400000" y="1620000"/>
              <a:ext cx="636480" cy="44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6" name="Rectangle 18"/>
            <p:cNvSpPr/>
            <p:nvPr/>
          </p:nvSpPr>
          <p:spPr>
            <a:xfrm>
              <a:off x="5400000" y="2064600"/>
              <a:ext cx="636480" cy="773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9" name="ZoneTexte 21"/>
          <p:cNvSpPr/>
          <p:nvPr/>
        </p:nvSpPr>
        <p:spPr>
          <a:xfrm>
            <a:off x="7399080" y="2059920"/>
            <a:ext cx="3798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</a:rPr>
              <a:t>6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ZoneTexte 41"/>
          <p:cNvSpPr/>
          <p:nvPr/>
        </p:nvSpPr>
        <p:spPr>
          <a:xfrm>
            <a:off x="5502600" y="2064240"/>
            <a:ext cx="3798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ffc000"/>
                </a:solidFill>
                <a:latin typeface="Calibri"/>
              </a:rPr>
              <a:t>6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ZoneTexte 23"/>
          <p:cNvSpPr/>
          <p:nvPr/>
        </p:nvSpPr>
        <p:spPr>
          <a:xfrm>
            <a:off x="6119280" y="2059920"/>
            <a:ext cx="3798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b050"/>
                </a:solidFill>
                <a:latin typeface="Calibri"/>
              </a:rPr>
              <a:t>3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ZoneTexte 22"/>
          <p:cNvSpPr/>
          <p:nvPr/>
        </p:nvSpPr>
        <p:spPr>
          <a:xfrm>
            <a:off x="6728400" y="2059920"/>
            <a:ext cx="3798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ff0000"/>
                </a:solidFill>
                <a:latin typeface="Calibri"/>
              </a:rPr>
              <a:t>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Rectangle 4"/>
          <p:cNvSpPr/>
          <p:nvPr/>
        </p:nvSpPr>
        <p:spPr>
          <a:xfrm>
            <a:off x="2813760" y="3053880"/>
            <a:ext cx="78480" cy="784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4" name="Rectangle 5"/>
          <p:cNvSpPr/>
          <p:nvPr/>
        </p:nvSpPr>
        <p:spPr>
          <a:xfrm>
            <a:off x="2923560" y="3053880"/>
            <a:ext cx="78480" cy="784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5" name="Rectangle 6"/>
          <p:cNvSpPr/>
          <p:nvPr/>
        </p:nvSpPr>
        <p:spPr>
          <a:xfrm>
            <a:off x="2813760" y="3183480"/>
            <a:ext cx="78480" cy="784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6" name="Rectangle 7"/>
          <p:cNvSpPr/>
          <p:nvPr/>
        </p:nvSpPr>
        <p:spPr>
          <a:xfrm>
            <a:off x="2923560" y="3183480"/>
            <a:ext cx="78480" cy="784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7" name="Rectangle 11"/>
          <p:cNvSpPr/>
          <p:nvPr/>
        </p:nvSpPr>
        <p:spPr>
          <a:xfrm>
            <a:off x="2814480" y="2924280"/>
            <a:ext cx="78480" cy="784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8" name="Rectangle 12"/>
          <p:cNvSpPr/>
          <p:nvPr/>
        </p:nvSpPr>
        <p:spPr>
          <a:xfrm>
            <a:off x="2923920" y="2924280"/>
            <a:ext cx="78480" cy="784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09" name="Rectangle 13"/>
          <p:cNvSpPr/>
          <p:nvPr/>
        </p:nvSpPr>
        <p:spPr>
          <a:xfrm>
            <a:off x="2814480" y="3053880"/>
            <a:ext cx="78480" cy="784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0" name="Rectangle 20"/>
          <p:cNvSpPr/>
          <p:nvPr/>
        </p:nvSpPr>
        <p:spPr>
          <a:xfrm>
            <a:off x="900000" y="2830320"/>
            <a:ext cx="636840" cy="6368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1" name="Cube 42"/>
          <p:cNvSpPr/>
          <p:nvPr/>
        </p:nvSpPr>
        <p:spPr>
          <a:xfrm>
            <a:off x="1721160" y="1882800"/>
            <a:ext cx="821160" cy="82080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2" name="Cube 43"/>
          <p:cNvSpPr/>
          <p:nvPr/>
        </p:nvSpPr>
        <p:spPr>
          <a:xfrm>
            <a:off x="900000" y="1882800"/>
            <a:ext cx="820800" cy="82080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3" name="Cube 44"/>
          <p:cNvSpPr/>
          <p:nvPr/>
        </p:nvSpPr>
        <p:spPr>
          <a:xfrm>
            <a:off x="2566800" y="1882800"/>
            <a:ext cx="821160" cy="82080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4" name="Rectangle 45"/>
          <p:cNvSpPr/>
          <p:nvPr/>
        </p:nvSpPr>
        <p:spPr>
          <a:xfrm>
            <a:off x="1785960" y="2830320"/>
            <a:ext cx="636480" cy="63684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5" name="Cube 46"/>
          <p:cNvSpPr/>
          <p:nvPr/>
        </p:nvSpPr>
        <p:spPr>
          <a:xfrm>
            <a:off x="1746000" y="1080000"/>
            <a:ext cx="821160" cy="82080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6" name="Cube 47"/>
          <p:cNvSpPr/>
          <p:nvPr/>
        </p:nvSpPr>
        <p:spPr>
          <a:xfrm>
            <a:off x="924840" y="1080000"/>
            <a:ext cx="821160" cy="82080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7" name="Cube 48"/>
          <p:cNvSpPr/>
          <p:nvPr/>
        </p:nvSpPr>
        <p:spPr>
          <a:xfrm>
            <a:off x="2592000" y="1080000"/>
            <a:ext cx="820800" cy="82080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8" name="Rectangle 49"/>
          <p:cNvSpPr/>
          <p:nvPr/>
        </p:nvSpPr>
        <p:spPr>
          <a:xfrm>
            <a:off x="1069200" y="2963520"/>
            <a:ext cx="636480" cy="636480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9" name=""/>
          <p:cNvSpPr/>
          <p:nvPr/>
        </p:nvSpPr>
        <p:spPr>
          <a:xfrm>
            <a:off x="7920360" y="540360"/>
            <a:ext cx="1080000" cy="5400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"/>
          <p:cNvSpPr/>
          <p:nvPr/>
        </p:nvSpPr>
        <p:spPr>
          <a:xfrm>
            <a:off x="7740360" y="3780360"/>
            <a:ext cx="1260000" cy="5400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"/>
          <p:cNvSpPr/>
          <p:nvPr/>
        </p:nvSpPr>
        <p:spPr>
          <a:xfrm>
            <a:off x="180000" y="3600000"/>
            <a:ext cx="8820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ZoneTexte 15"/>
          <p:cNvSpPr/>
          <p:nvPr/>
        </p:nvSpPr>
        <p:spPr>
          <a:xfrm>
            <a:off x="540000" y="470016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133 – 122 – 111 – 100  - … - … - …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23" name="Groupe 2"/>
          <p:cNvGrpSpPr/>
          <p:nvPr/>
        </p:nvGrpSpPr>
        <p:grpSpPr>
          <a:xfrm>
            <a:off x="764280" y="3968280"/>
            <a:ext cx="1022400" cy="731520"/>
            <a:chOff x="764280" y="3968280"/>
            <a:chExt cx="1022400" cy="731520"/>
          </a:xfrm>
        </p:grpSpPr>
        <p:sp>
          <p:nvSpPr>
            <p:cNvPr id="224" name="Flèche : courbe vers le bas 1"/>
            <p:cNvSpPr/>
            <p:nvPr/>
          </p:nvSpPr>
          <p:spPr>
            <a:xfrm>
              <a:off x="764280" y="4354920"/>
              <a:ext cx="1022400" cy="34488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25" name="ZoneTexte 16"/>
            <p:cNvSpPr/>
            <p:nvPr/>
          </p:nvSpPr>
          <p:spPr>
            <a:xfrm>
              <a:off x="917640" y="3968280"/>
              <a:ext cx="7045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-11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226" name="Groupe 4"/>
          <p:cNvGrpSpPr/>
          <p:nvPr/>
        </p:nvGrpSpPr>
        <p:grpSpPr>
          <a:xfrm>
            <a:off x="2052000" y="3989160"/>
            <a:ext cx="1022400" cy="731160"/>
            <a:chOff x="2052000" y="3989160"/>
            <a:chExt cx="1022400" cy="731160"/>
          </a:xfrm>
        </p:grpSpPr>
        <p:sp>
          <p:nvSpPr>
            <p:cNvPr id="227" name="Flèche : courbe vers le bas 2"/>
            <p:cNvSpPr/>
            <p:nvPr/>
          </p:nvSpPr>
          <p:spPr>
            <a:xfrm>
              <a:off x="2052000" y="4375440"/>
              <a:ext cx="1022400" cy="34488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28" name="ZoneTexte 17"/>
            <p:cNvSpPr/>
            <p:nvPr/>
          </p:nvSpPr>
          <p:spPr>
            <a:xfrm>
              <a:off x="2205720" y="3989160"/>
              <a:ext cx="7045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-11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229" name="Groupe 5"/>
          <p:cNvGrpSpPr/>
          <p:nvPr/>
        </p:nvGrpSpPr>
        <p:grpSpPr>
          <a:xfrm>
            <a:off x="3350520" y="3960000"/>
            <a:ext cx="1022400" cy="731520"/>
            <a:chOff x="3350520" y="3960000"/>
            <a:chExt cx="1022400" cy="731520"/>
          </a:xfrm>
        </p:grpSpPr>
        <p:sp>
          <p:nvSpPr>
            <p:cNvPr id="230" name="Flèche : courbe vers le bas 3"/>
            <p:cNvSpPr/>
            <p:nvPr/>
          </p:nvSpPr>
          <p:spPr>
            <a:xfrm>
              <a:off x="3350520" y="4346640"/>
              <a:ext cx="1022400" cy="34488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31" name="ZoneTexte 18"/>
            <p:cNvSpPr/>
            <p:nvPr/>
          </p:nvSpPr>
          <p:spPr>
            <a:xfrm>
              <a:off x="3504240" y="3960000"/>
              <a:ext cx="7045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-11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32" name="ZoneTexte 19"/>
          <p:cNvSpPr/>
          <p:nvPr/>
        </p:nvSpPr>
        <p:spPr>
          <a:xfrm>
            <a:off x="5083560" y="4708440"/>
            <a:ext cx="2566080" cy="6382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89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–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78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–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67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" dur="indefinite" restart="never" nodeType="tmRoot">
          <p:childTnLst>
            <p:seq>
              <p:cTn id="24" dur="indefinite" nodeType="mainSeq">
                <p:childTnLst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500"/>
                                        <p:tgtEl>
                                          <p:spTgt spid="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PlaceHolder 1"/>
          <p:cNvSpPr>
            <a:spLocks noGrp="1"/>
          </p:cNvSpPr>
          <p:nvPr>
            <p:ph type="title"/>
          </p:nvPr>
        </p:nvSpPr>
        <p:spPr>
          <a:xfrm>
            <a:off x="5562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 nombre représenté en chiffres.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5" name="Rectangle 8"/>
          <p:cNvSpPr/>
          <p:nvPr/>
        </p:nvSpPr>
        <p:spPr>
          <a:xfrm>
            <a:off x="3317400" y="2380320"/>
            <a:ext cx="107640" cy="93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6" name="Rectangle 15"/>
          <p:cNvSpPr/>
          <p:nvPr/>
        </p:nvSpPr>
        <p:spPr>
          <a:xfrm>
            <a:off x="4309920" y="279684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7" name="Rectangle 17"/>
          <p:cNvSpPr/>
          <p:nvPr/>
        </p:nvSpPr>
        <p:spPr>
          <a:xfrm>
            <a:off x="4309920" y="294372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8" name="Cube 24"/>
          <p:cNvSpPr/>
          <p:nvPr/>
        </p:nvSpPr>
        <p:spPr>
          <a:xfrm>
            <a:off x="2123280" y="108000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39" name="Cube 25"/>
          <p:cNvSpPr/>
          <p:nvPr/>
        </p:nvSpPr>
        <p:spPr>
          <a:xfrm>
            <a:off x="996840" y="108000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0" name="Cube 26"/>
          <p:cNvSpPr/>
          <p:nvPr/>
        </p:nvSpPr>
        <p:spPr>
          <a:xfrm>
            <a:off x="3283200" y="108000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1" name="Rectangle 28"/>
          <p:cNvSpPr/>
          <p:nvPr/>
        </p:nvSpPr>
        <p:spPr>
          <a:xfrm>
            <a:off x="3500640" y="2380320"/>
            <a:ext cx="107640" cy="93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2" name="Rectangle 29"/>
          <p:cNvSpPr/>
          <p:nvPr/>
        </p:nvSpPr>
        <p:spPr>
          <a:xfrm>
            <a:off x="3696840" y="2380320"/>
            <a:ext cx="107640" cy="93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3" name="Rectangle 30"/>
          <p:cNvSpPr/>
          <p:nvPr/>
        </p:nvSpPr>
        <p:spPr>
          <a:xfrm>
            <a:off x="3880080" y="2380320"/>
            <a:ext cx="107640" cy="93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4" name="Cube 3"/>
          <p:cNvSpPr/>
          <p:nvPr/>
        </p:nvSpPr>
        <p:spPr>
          <a:xfrm>
            <a:off x="2026440" y="238032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5" name="Cube 4"/>
          <p:cNvSpPr/>
          <p:nvPr/>
        </p:nvSpPr>
        <p:spPr>
          <a:xfrm>
            <a:off x="900000" y="238032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6" name="Rectangle 5"/>
          <p:cNvSpPr/>
          <p:nvPr/>
        </p:nvSpPr>
        <p:spPr>
          <a:xfrm>
            <a:off x="4044600" y="2380320"/>
            <a:ext cx="107640" cy="93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47" name=""/>
          <p:cNvSpPr/>
          <p:nvPr/>
        </p:nvSpPr>
        <p:spPr>
          <a:xfrm>
            <a:off x="7920360" y="540360"/>
            <a:ext cx="1080000" cy="5400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"/>
          <p:cNvSpPr/>
          <p:nvPr/>
        </p:nvSpPr>
        <p:spPr>
          <a:xfrm>
            <a:off x="7740360" y="3780360"/>
            <a:ext cx="1260000" cy="5400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"/>
          <p:cNvSpPr/>
          <p:nvPr/>
        </p:nvSpPr>
        <p:spPr>
          <a:xfrm>
            <a:off x="180000" y="3600000"/>
            <a:ext cx="8820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Titre 6"/>
          <p:cNvSpPr txBox="1"/>
          <p:nvPr/>
        </p:nvSpPr>
        <p:spPr>
          <a:xfrm>
            <a:off x="295920" y="3875760"/>
            <a:ext cx="57438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Complète la suite des nombres.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1" name="ZoneTexte 20"/>
          <p:cNvSpPr/>
          <p:nvPr/>
        </p:nvSpPr>
        <p:spPr>
          <a:xfrm>
            <a:off x="540000" y="468000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731 – 733 – 736 – 740  - … - … - …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2" name="Groupe 3"/>
          <p:cNvGrpSpPr/>
          <p:nvPr/>
        </p:nvGrpSpPr>
        <p:grpSpPr>
          <a:xfrm>
            <a:off x="5400000" y="1620000"/>
            <a:ext cx="2540160" cy="1217880"/>
            <a:chOff x="5400000" y="1620000"/>
            <a:chExt cx="2540160" cy="1217880"/>
          </a:xfrm>
        </p:grpSpPr>
        <p:sp>
          <p:nvSpPr>
            <p:cNvPr id="253" name="Rectangle 8"/>
            <p:cNvSpPr/>
            <p:nvPr/>
          </p:nvSpPr>
          <p:spPr>
            <a:xfrm>
              <a:off x="6666840" y="1620000"/>
              <a:ext cx="636480" cy="444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c00000"/>
                  </a:solidFill>
                  <a:latin typeface="Calibri"/>
                </a:rPr>
                <a:t>D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4" name="Rectangle 9"/>
            <p:cNvSpPr/>
            <p:nvPr/>
          </p:nvSpPr>
          <p:spPr>
            <a:xfrm>
              <a:off x="7303680" y="1620000"/>
              <a:ext cx="636480" cy="444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70c0"/>
                  </a:solidFill>
                  <a:latin typeface="Calibri"/>
                </a:rPr>
                <a:t>U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5" name="Rectangle 10"/>
            <p:cNvSpPr/>
            <p:nvPr/>
          </p:nvSpPr>
          <p:spPr>
            <a:xfrm>
              <a:off x="6666840" y="2064600"/>
              <a:ext cx="636480" cy="773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56" name="Rectangle 14"/>
            <p:cNvSpPr/>
            <p:nvPr/>
          </p:nvSpPr>
          <p:spPr>
            <a:xfrm>
              <a:off x="7303680" y="2064600"/>
              <a:ext cx="636480" cy="773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57" name="Rectangle 15"/>
            <p:cNvSpPr/>
            <p:nvPr/>
          </p:nvSpPr>
          <p:spPr>
            <a:xfrm>
              <a:off x="6034680" y="1620000"/>
              <a:ext cx="636480" cy="44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rgbClr val="00b050"/>
                  </a:solidFill>
                  <a:latin typeface="Calibri"/>
                </a:rPr>
                <a:t>C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8" name="Rectangle 16"/>
            <p:cNvSpPr/>
            <p:nvPr/>
          </p:nvSpPr>
          <p:spPr>
            <a:xfrm>
              <a:off x="6034680" y="2064600"/>
              <a:ext cx="636480" cy="773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59" name="Rectangle 17"/>
            <p:cNvSpPr/>
            <p:nvPr/>
          </p:nvSpPr>
          <p:spPr>
            <a:xfrm>
              <a:off x="5400000" y="1620000"/>
              <a:ext cx="636480" cy="4449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fr-FR" sz="1800" spc="-1" strike="noStrike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/>
                </a:rPr>
                <a:t>M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60" name="Rectangle 18"/>
            <p:cNvSpPr/>
            <p:nvPr/>
          </p:nvSpPr>
          <p:spPr>
            <a:xfrm>
              <a:off x="5400000" y="2064600"/>
              <a:ext cx="636480" cy="7732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e7e6e6">
                  <a:lumMod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1" lang="fr-FR" sz="24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26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3" name="ZoneTexte 21"/>
          <p:cNvSpPr/>
          <p:nvPr/>
        </p:nvSpPr>
        <p:spPr>
          <a:xfrm>
            <a:off x="7399080" y="2059920"/>
            <a:ext cx="3798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</a:rPr>
              <a:t>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4" name="ZoneTexte 41"/>
          <p:cNvSpPr/>
          <p:nvPr/>
        </p:nvSpPr>
        <p:spPr>
          <a:xfrm>
            <a:off x="5502600" y="2064240"/>
            <a:ext cx="3798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ffc000"/>
                </a:solidFill>
                <a:latin typeface="Calibri"/>
              </a:rPr>
              <a:t>5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5" name="ZoneTexte 23"/>
          <p:cNvSpPr/>
          <p:nvPr/>
        </p:nvSpPr>
        <p:spPr>
          <a:xfrm>
            <a:off x="6119280" y="2059920"/>
            <a:ext cx="3798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b050"/>
                </a:solidFill>
                <a:latin typeface="Calibri"/>
              </a:rPr>
              <a:t>0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6" name="ZoneTexte 22"/>
          <p:cNvSpPr/>
          <p:nvPr/>
        </p:nvSpPr>
        <p:spPr>
          <a:xfrm>
            <a:off x="6728400" y="2059920"/>
            <a:ext cx="3798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ff0000"/>
                </a:solidFill>
                <a:latin typeface="Calibri"/>
              </a:rPr>
              <a:t>5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7" name="Rectangle 4"/>
          <p:cNvSpPr/>
          <p:nvPr/>
        </p:nvSpPr>
        <p:spPr>
          <a:xfrm>
            <a:off x="3317400" y="2380320"/>
            <a:ext cx="107640" cy="93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68" name="Rectangle 5"/>
          <p:cNvSpPr/>
          <p:nvPr/>
        </p:nvSpPr>
        <p:spPr>
          <a:xfrm>
            <a:off x="4309920" y="279684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69" name="Rectangle 6"/>
          <p:cNvSpPr/>
          <p:nvPr/>
        </p:nvSpPr>
        <p:spPr>
          <a:xfrm>
            <a:off x="4309920" y="2943720"/>
            <a:ext cx="107640" cy="1076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70" name="Cube 7"/>
          <p:cNvSpPr/>
          <p:nvPr/>
        </p:nvSpPr>
        <p:spPr>
          <a:xfrm>
            <a:off x="2123280" y="108000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71" name="Cube 11"/>
          <p:cNvSpPr/>
          <p:nvPr/>
        </p:nvSpPr>
        <p:spPr>
          <a:xfrm>
            <a:off x="996840" y="108000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72" name="Cube 12"/>
          <p:cNvSpPr/>
          <p:nvPr/>
        </p:nvSpPr>
        <p:spPr>
          <a:xfrm>
            <a:off x="3283200" y="108000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73" name="Rectangle 13"/>
          <p:cNvSpPr/>
          <p:nvPr/>
        </p:nvSpPr>
        <p:spPr>
          <a:xfrm>
            <a:off x="3500640" y="2380320"/>
            <a:ext cx="107640" cy="93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74" name="Rectangle 20"/>
          <p:cNvSpPr/>
          <p:nvPr/>
        </p:nvSpPr>
        <p:spPr>
          <a:xfrm>
            <a:off x="3696840" y="2380320"/>
            <a:ext cx="107640" cy="93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75" name="Rectangle 42"/>
          <p:cNvSpPr/>
          <p:nvPr/>
        </p:nvSpPr>
        <p:spPr>
          <a:xfrm>
            <a:off x="3880080" y="2380320"/>
            <a:ext cx="107640" cy="93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76" name="Cube 43"/>
          <p:cNvSpPr/>
          <p:nvPr/>
        </p:nvSpPr>
        <p:spPr>
          <a:xfrm>
            <a:off x="2026440" y="238032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77" name="Cube 44"/>
          <p:cNvSpPr/>
          <p:nvPr/>
        </p:nvSpPr>
        <p:spPr>
          <a:xfrm>
            <a:off x="900000" y="2380320"/>
            <a:ext cx="1126080" cy="1126080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6f54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78" name="Rectangle 45"/>
          <p:cNvSpPr/>
          <p:nvPr/>
        </p:nvSpPr>
        <p:spPr>
          <a:xfrm>
            <a:off x="4044600" y="2380320"/>
            <a:ext cx="107640" cy="93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79" name=""/>
          <p:cNvSpPr/>
          <p:nvPr/>
        </p:nvSpPr>
        <p:spPr>
          <a:xfrm>
            <a:off x="7920360" y="540360"/>
            <a:ext cx="1080000" cy="5400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0" name=""/>
          <p:cNvSpPr/>
          <p:nvPr/>
        </p:nvSpPr>
        <p:spPr>
          <a:xfrm>
            <a:off x="7740360" y="3780360"/>
            <a:ext cx="1260000" cy="5400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1" name=""/>
          <p:cNvSpPr/>
          <p:nvPr/>
        </p:nvSpPr>
        <p:spPr>
          <a:xfrm>
            <a:off x="180000" y="3600000"/>
            <a:ext cx="88200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63000" bIns="63000" anchor="ctr">
            <a:noAutofit/>
          </a:bodyPr>
          <a:p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2" name="ZoneTexte 24"/>
          <p:cNvSpPr/>
          <p:nvPr/>
        </p:nvSpPr>
        <p:spPr>
          <a:xfrm>
            <a:off x="540000" y="4722480"/>
            <a:ext cx="741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731 – 733 – 736 – 740 - … - … - …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83" name="Groupe 6"/>
          <p:cNvGrpSpPr/>
          <p:nvPr/>
        </p:nvGrpSpPr>
        <p:grpSpPr>
          <a:xfrm>
            <a:off x="764280" y="3990600"/>
            <a:ext cx="1022400" cy="731520"/>
            <a:chOff x="764280" y="3990600"/>
            <a:chExt cx="1022400" cy="731520"/>
          </a:xfrm>
        </p:grpSpPr>
        <p:sp>
          <p:nvSpPr>
            <p:cNvPr id="284" name="Flèche : courbe vers le bas 4"/>
            <p:cNvSpPr/>
            <p:nvPr/>
          </p:nvSpPr>
          <p:spPr>
            <a:xfrm>
              <a:off x="764280" y="4377240"/>
              <a:ext cx="1022400" cy="34488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85" name="ZoneTexte 25"/>
            <p:cNvSpPr/>
            <p:nvPr/>
          </p:nvSpPr>
          <p:spPr>
            <a:xfrm>
              <a:off x="917640" y="3990600"/>
              <a:ext cx="7045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+2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286" name="Groupe 7"/>
          <p:cNvGrpSpPr/>
          <p:nvPr/>
        </p:nvGrpSpPr>
        <p:grpSpPr>
          <a:xfrm>
            <a:off x="2080080" y="3980520"/>
            <a:ext cx="1022400" cy="731520"/>
            <a:chOff x="2080080" y="3980520"/>
            <a:chExt cx="1022400" cy="731520"/>
          </a:xfrm>
        </p:grpSpPr>
        <p:sp>
          <p:nvSpPr>
            <p:cNvPr id="287" name="Flèche : courbe vers le bas 5"/>
            <p:cNvSpPr/>
            <p:nvPr/>
          </p:nvSpPr>
          <p:spPr>
            <a:xfrm>
              <a:off x="2080080" y="4367160"/>
              <a:ext cx="1022400" cy="34488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88" name="ZoneTexte 26"/>
            <p:cNvSpPr/>
            <p:nvPr/>
          </p:nvSpPr>
          <p:spPr>
            <a:xfrm>
              <a:off x="2233800" y="3980520"/>
              <a:ext cx="7045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+3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289" name="Groupe 10"/>
          <p:cNvGrpSpPr/>
          <p:nvPr/>
        </p:nvGrpSpPr>
        <p:grpSpPr>
          <a:xfrm>
            <a:off x="3423960" y="3960000"/>
            <a:ext cx="1022400" cy="731520"/>
            <a:chOff x="3423960" y="3960000"/>
            <a:chExt cx="1022400" cy="731520"/>
          </a:xfrm>
        </p:grpSpPr>
        <p:sp>
          <p:nvSpPr>
            <p:cNvPr id="290" name="Flèche : courbe vers le bas 7"/>
            <p:cNvSpPr/>
            <p:nvPr/>
          </p:nvSpPr>
          <p:spPr>
            <a:xfrm>
              <a:off x="3423960" y="4346640"/>
              <a:ext cx="1022400" cy="344880"/>
            </a:xfrm>
            <a:prstGeom prst="curvedDown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91" name="ZoneTexte 27"/>
            <p:cNvSpPr/>
            <p:nvPr/>
          </p:nvSpPr>
          <p:spPr>
            <a:xfrm>
              <a:off x="3577320" y="3960000"/>
              <a:ext cx="7045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b050"/>
                  </a:solidFill>
                  <a:latin typeface="Calibri"/>
                </a:rPr>
                <a:t>+4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92" name="ZoneTexte 28"/>
          <p:cNvSpPr/>
          <p:nvPr/>
        </p:nvSpPr>
        <p:spPr>
          <a:xfrm>
            <a:off x="5083560" y="4730760"/>
            <a:ext cx="3333600" cy="6382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745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–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751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– </a:t>
            </a:r>
            <a:r>
              <a:rPr b="1" lang="fr-FR" sz="3600" spc="-1" strike="noStrike">
                <a:solidFill>
                  <a:srgbClr val="00b050"/>
                </a:solidFill>
                <a:latin typeface="Calibri"/>
              </a:rPr>
              <a:t>758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5" dur="indefinite" restart="never" nodeType="tmRoot">
          <p:childTnLst>
            <p:seq>
              <p:cTn id="46" dur="indefinite" nodeType="mainSeq">
                <p:childTnLst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" dur="500"/>
                                        <p:tgtEl>
                                          <p:spTgt spid="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6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198</TotalTime>
  <Application>LibreOffice/7.4.3.2$Windows_X86_64 LibreOffice_project/1048a8393ae2eeec98dff31b5c133c5f1d08b890</Application>
  <AppVersion>15.0000</AppVersion>
  <Words>101</Words>
  <Paragraphs>61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2025-10-20T16:06:03Z</dcterms:modified>
  <cp:revision>38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11</vt:i4>
  </property>
</Properties>
</file>